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Hanken Grotesk" panose="020B0604020202020204" charset="0"/>
      <p:regular r:id="rId32"/>
      <p:bold r:id="rId33"/>
      <p:italic r:id="rId34"/>
      <p:boldItalic r:id="rId35"/>
    </p:embeddedFont>
    <p:embeddedFont>
      <p:font typeface="Hanken Grotesk SemiBold" panose="020B0604020202020204" charset="0"/>
      <p:regular r:id="rId36"/>
      <p:bold r:id="rId37"/>
      <p:italic r:id="rId38"/>
      <p:boldItalic r:id="rId39"/>
    </p:embeddedFont>
    <p:embeddedFont>
      <p:font typeface="Inter" panose="020B0604020202020204" charset="0"/>
      <p:regular r:id="rId40"/>
      <p:bold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6BE0DC-C733-46C0-95E2-7BC95F004730}">
  <a:tblStyle styleId="{FB6BE0DC-C733-46C0-95E2-7BC95F004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02" y="10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Magalhães Reis" userId="fc4c54b7-fa96-4ec9-8712-8b45cbb5a0a1" providerId="ADAL" clId="{28C90620-0112-4C17-B236-D78A1FE3613A}"/>
    <pc:docChg chg="modSld">
      <pc:chgData name="Gabriel Magalhães Reis" userId="fc4c54b7-fa96-4ec9-8712-8b45cbb5a0a1" providerId="ADAL" clId="{28C90620-0112-4C17-B236-D78A1FE3613A}" dt="2023-08-09T23:32:00.918" v="16" actId="20577"/>
      <pc:docMkLst>
        <pc:docMk/>
      </pc:docMkLst>
      <pc:sldChg chg="modSp mod">
        <pc:chgData name="Gabriel Magalhães Reis" userId="fc4c54b7-fa96-4ec9-8712-8b45cbb5a0a1" providerId="ADAL" clId="{28C90620-0112-4C17-B236-D78A1FE3613A}" dt="2023-08-09T23:31:29.869" v="12" actId="20577"/>
        <pc:sldMkLst>
          <pc:docMk/>
          <pc:sldMk cId="0" sldId="259"/>
        </pc:sldMkLst>
        <pc:spChg chg="mod">
          <ac:chgData name="Gabriel Magalhães Reis" userId="fc4c54b7-fa96-4ec9-8712-8b45cbb5a0a1" providerId="ADAL" clId="{28C90620-0112-4C17-B236-D78A1FE3613A}" dt="2023-08-09T23:31:29.869" v="12" actId="20577"/>
          <ac:spMkLst>
            <pc:docMk/>
            <pc:sldMk cId="0" sldId="259"/>
            <ac:spMk id="219" creationId="{00000000-0000-0000-0000-000000000000}"/>
          </ac:spMkLst>
        </pc:spChg>
      </pc:sldChg>
      <pc:sldChg chg="modSp mod">
        <pc:chgData name="Gabriel Magalhães Reis" userId="fc4c54b7-fa96-4ec9-8712-8b45cbb5a0a1" providerId="ADAL" clId="{28C90620-0112-4C17-B236-D78A1FE3613A}" dt="2023-08-09T23:32:00.918" v="16" actId="20577"/>
        <pc:sldMkLst>
          <pc:docMk/>
          <pc:sldMk cId="0" sldId="260"/>
        </pc:sldMkLst>
        <pc:spChg chg="mod">
          <ac:chgData name="Gabriel Magalhães Reis" userId="fc4c54b7-fa96-4ec9-8712-8b45cbb5a0a1" providerId="ADAL" clId="{28C90620-0112-4C17-B236-D78A1FE3613A}" dt="2023-08-09T23:32:00.918" v="16" actId="20577"/>
          <ac:spMkLst>
            <pc:docMk/>
            <pc:sldMk cId="0" sldId="260"/>
            <ac:spMk id="22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SLIDES_API83128848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SLIDES_API83128848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58169873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e58169873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58169873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e58169873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e58169873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e58169873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581698736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581698736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e58169873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e58169873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e581698736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e581698736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e581698736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e581698736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e58169873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e58169873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e581698736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e581698736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e581698736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e581698736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SLIDES_API831288486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SLIDES_API831288486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e581698736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e581698736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e581698736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e581698736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e581698736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e581698736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e581698736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e581698736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e5422db05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e5422db05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5422db05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5422db05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581698736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581698736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5422db05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5422db05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5422db05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5422db05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e55037862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e55037862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e5503786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e5503786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58169873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58169873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us Light">
  <p:cSld name="CUSTOM_2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">
  <p:cSld name="CUSTOM_3_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/>
          <p:nvPr/>
        </p:nvSpPr>
        <p:spPr>
          <a:xfrm>
            <a:off x="740588" y="1452150"/>
            <a:ext cx="350044" cy="350044"/>
          </a:xfrm>
          <a:custGeom>
            <a:avLst/>
            <a:gdLst/>
            <a:ahLst/>
            <a:cxnLst/>
            <a:rect l="l" t="t" r="r" b="b"/>
            <a:pathLst>
              <a:path w="190500" h="190500" extrusionOk="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8"/>
          <p:cNvSpPr/>
          <p:nvPr/>
        </p:nvSpPr>
        <p:spPr>
          <a:xfrm>
            <a:off x="740588" y="2679300"/>
            <a:ext cx="350044" cy="350044"/>
          </a:xfrm>
          <a:custGeom>
            <a:avLst/>
            <a:gdLst/>
            <a:ahLst/>
            <a:cxnLst/>
            <a:rect l="l" t="t" r="r" b="b"/>
            <a:pathLst>
              <a:path w="190500" h="190500" extrusionOk="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8"/>
          <p:cNvSpPr/>
          <p:nvPr/>
        </p:nvSpPr>
        <p:spPr>
          <a:xfrm>
            <a:off x="740588" y="3894700"/>
            <a:ext cx="350044" cy="350044"/>
          </a:xfrm>
          <a:custGeom>
            <a:avLst/>
            <a:gdLst/>
            <a:ahLst/>
            <a:cxnLst/>
            <a:rect l="l" t="t" r="r" b="b"/>
            <a:pathLst>
              <a:path w="190500" h="190500" extrusionOk="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 1">
  <p:cSld name="CUSTOM_3_2_3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2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3">
  <p:cSld name="CUSTOM_3_2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20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" name="Google Shape;85;p20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6" name="Google Shape;86;p20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2">
  <p:cSld name="CUSTOM_3_2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cxnSp>
        <p:nvCxnSpPr>
          <p:cNvPr id="92" name="Google Shape;92;p21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21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21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4">
    <p:bg>
      <p:bgPr>
        <a:solidFill>
          <a:schemeClr val="lt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>
            <a:spLocks noGrp="1"/>
          </p:cNvSpPr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2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2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2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0" name="Google Shape;100;p22"/>
          <p:cNvCxnSpPr/>
          <p:nvPr/>
        </p:nvCxnSpPr>
        <p:spPr>
          <a:xfrm rot="10800000" flipH="1">
            <a:off x="4572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22"/>
          <p:cNvCxnSpPr/>
          <p:nvPr/>
        </p:nvCxnSpPr>
        <p:spPr>
          <a:xfrm rot="10800000" flipH="1">
            <a:off x="32370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22"/>
          <p:cNvCxnSpPr/>
          <p:nvPr/>
        </p:nvCxnSpPr>
        <p:spPr>
          <a:xfrm rot="10800000" flipH="1">
            <a:off x="60168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body" idx="2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body" idx="3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">
  <p:cSld name="CUSTOM_3_2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4">
  <p:cSld name="CUSTOM_3_2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body" idx="1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2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body" idx="3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4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2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6" name="Google Shape;116;p24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2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2800" b="1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5">
  <p:cSld name="CUSTOM_3_2_1_1_1">
    <p:bg>
      <p:bgPr>
        <a:solidFill>
          <a:schemeClr val="lt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>
            <a:spLocks noGrp="1"/>
          </p:cNvSpPr>
          <p:nvPr>
            <p:ph type="body" idx="1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800"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800"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4" name="Google Shape;124;p25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800"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2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3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">
  <p:cSld name="CUSTOM_3_2_1_1_1_1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1" name="Google Shape;131;p26"/>
          <p:cNvSpPr txBox="1">
            <a:spLocks noGrp="1"/>
          </p:cNvSpPr>
          <p:nvPr>
            <p:ph type="body" idx="1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2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body" idx="3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4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5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ubTitle" idx="6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">
  <p:cSld name="CUSTOM_3_2_1_1_1_1_1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body" idx="1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2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3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subTitle" idx="4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body" idx="5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6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spcFirstLastPara="1" wrap="square" lIns="137150" tIns="182875" rIns="137150" bIns="91425" anchor="t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">
  <p:cSld name="CUSTOM_3_2_1_1_1_1_1_1"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>
            <a:spLocks noGrp="1"/>
          </p:cNvSpPr>
          <p:nvPr>
            <p:ph type="body" idx="1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body" idx="2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3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4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5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body" idx="6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">
  <p:cSld name="CUSTOM_3_2_1_1_1_1_1_1_1">
    <p:bg>
      <p:bgPr>
        <a:solidFill>
          <a:schemeClr val="lt2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56" name="Google Shape;156;p29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9"/>
          <p:cNvSpPr txBox="1">
            <a:spLocks noGrp="1"/>
          </p:cNvSpPr>
          <p:nvPr>
            <p:ph type="subTitle" idx="1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3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8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body" idx="4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body" idx="5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subTitle" idx="6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1">
  <p:cSld name="CUSTOM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1"/>
          <p:cNvSpPr>
            <a:spLocks noGrp="1"/>
          </p:cNvSpPr>
          <p:nvPr>
            <p:ph type="pic" idx="2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2">
  <p:cSld name="CUSTOM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2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3">
  <p:cSld name="CUSTOM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33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3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4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4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191" name="Google Shape;191;p34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sz="28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nagoya-foundation/introdu%C3%A7%C3%A3o-%C3%A0-complexidade-de-algoritmos-4a9c237e4ecc" TargetMode="External"/><Relationship Id="rId7" Type="http://schemas.openxmlformats.org/officeDocument/2006/relationships/hyperlink" Target="https://joaoarthurbm.github.io/eda/posts/analise-assintotica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dev.to/feministech/analise-assintotica-1h58" TargetMode="External"/><Relationship Id="rId5" Type="http://schemas.openxmlformats.org/officeDocument/2006/relationships/hyperlink" Target="https://embarcados.com.br/desempenho-gnu-profiler-gprof/" TargetMode="External"/><Relationship Id="rId4" Type="http://schemas.openxmlformats.org/officeDocument/2006/relationships/hyperlink" Target="https://www.treinaweb.com.br/blog/introducao-a-analise-de-algoritmo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>
            <a:spLocks noGrp="1"/>
          </p:cNvSpPr>
          <p:nvPr>
            <p:ph type="ctrTitle"/>
          </p:nvPr>
        </p:nvSpPr>
        <p:spPr>
          <a:xfrm>
            <a:off x="1100550" y="1563750"/>
            <a:ext cx="5715000" cy="2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Algoritmos e Estruturas de dados III</a:t>
            </a:r>
            <a:endParaRPr/>
          </a:p>
        </p:txBody>
      </p:sp>
      <p:sp>
        <p:nvSpPr>
          <p:cNvPr id="197" name="Google Shape;197;p35"/>
          <p:cNvSpPr txBox="1"/>
          <p:nvPr/>
        </p:nvSpPr>
        <p:spPr>
          <a:xfrm>
            <a:off x="1100550" y="4092775"/>
            <a:ext cx="465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anken Grotesk"/>
                <a:ea typeface="Hanken Grotesk"/>
                <a:cs typeface="Hanken Grotesk"/>
                <a:sym typeface="Hanken Grotesk"/>
              </a:rPr>
              <a:t>Gabriel Magalhães Reis</a:t>
            </a:r>
            <a:endParaRPr sz="2000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198" name="Google Shape;1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550" y="387000"/>
            <a:ext cx="1496250" cy="136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Modele RAM</a:t>
            </a:r>
            <a:endParaRPr/>
          </a:p>
        </p:txBody>
      </p:sp>
      <p:sp>
        <p:nvSpPr>
          <p:cNvPr id="261" name="Google Shape;261;p44"/>
          <p:cNvSpPr txBox="1">
            <a:spLocks noGrp="1"/>
          </p:cNvSpPr>
          <p:nvPr>
            <p:ph type="body" idx="3"/>
          </p:nvPr>
        </p:nvSpPr>
        <p:spPr>
          <a:xfrm>
            <a:off x="457200" y="1109075"/>
            <a:ext cx="8229600" cy="38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Exemplo: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i = 0; </a:t>
            </a:r>
            <a: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// (atribuição)---- 1 * 1</a:t>
            </a:r>
            <a:b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latin typeface="Arial"/>
                <a:ea typeface="Arial"/>
                <a:cs typeface="Arial"/>
                <a:sym typeface="Arial"/>
              </a:rPr>
              <a:t>x = 2 * n; </a:t>
            </a:r>
            <a: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// (acesso a memoria do n, multiplicação, atribuição) ---- 1 * 3</a:t>
            </a:r>
            <a:endParaRPr sz="15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While(i &lt; x)</a:t>
            </a:r>
            <a: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 // (acesso a memoria do x, acesso a memoria do i, comparação)---- (2*n + 1) * 3</a:t>
            </a:r>
            <a:endParaRPr sz="15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{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a++; </a:t>
            </a:r>
            <a: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// (incremento) 	---- (2*n) * 3</a:t>
            </a:r>
            <a:endParaRPr sz="15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i++; </a:t>
            </a:r>
            <a:r>
              <a:rPr lang="en" sz="15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// (incremento) 	---- (2*n) * 3</a:t>
            </a:r>
            <a:endParaRPr sz="15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}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T(n) = 1 + 3 + (2n+1)*3 + 6n + 6n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latin typeface="Arial"/>
                <a:ea typeface="Arial"/>
                <a:cs typeface="Arial"/>
                <a:sym typeface="Arial"/>
              </a:rPr>
              <a:t>T(n) = 7 + 18n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41043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latin typeface="Arial"/>
                <a:ea typeface="Arial"/>
                <a:cs typeface="Arial"/>
                <a:sym typeface="Arial"/>
              </a:rPr>
              <a:t>1)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Para executar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g++ -fprofile-arcs -ftest-coverage –o main.out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gcov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gedit main.cpp.gcov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./main.out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gcov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gedit main.cpp.gcov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latin typeface="Arial"/>
                <a:ea typeface="Arial"/>
                <a:cs typeface="Arial"/>
                <a:sym typeface="Arial"/>
              </a:rPr>
              <a:t>2)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Para apagar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del *.gcda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67" name="Google Shape;267;p45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42042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latin typeface="Arial"/>
                <a:ea typeface="Arial"/>
                <a:cs typeface="Arial"/>
                <a:sym typeface="Arial"/>
              </a:rPr>
              <a:t>1)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Para executar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g++ -fprofile-arcs -ftest-coverage –o main.exe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gcov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type main.cpp.gcov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main.exe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gcov main.cpp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type main.cpp.gcov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latin typeface="Arial"/>
                <a:ea typeface="Arial"/>
                <a:cs typeface="Arial"/>
                <a:sym typeface="Arial"/>
              </a:rPr>
              <a:t>2)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Para  apagar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del *.gcda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gcov</a:t>
            </a:r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Windows</a:t>
            </a:r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Linux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717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Notação assintótica é uma representação simbólica por meio de funções do tempo de execução de um algoritmo.</a:t>
            </a:r>
            <a:endParaRPr sz="1500">
              <a:solidFill>
                <a:srgbClr val="1717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 ideia é determinar como o algoritmo se comporta para valores muito grandes de entrada. Neste caso, ignoramos as constantes e os valores de menor magnitude por entender que eles não são significativos diante dos valores de maior magnitude.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 prática, isso significa dizer que podemos: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140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ignorar as constantes;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ignorar os expoentes de menor magnitude.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1000"/>
              </a:spcAft>
              <a:buNone/>
            </a:pPr>
            <a:endParaRPr sz="1500">
              <a:solidFill>
                <a:srgbClr val="1717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4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sp>
        <p:nvSpPr>
          <p:cNvPr id="282" name="Google Shape;282;p47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7171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T(n) = 12n²-3n           T(n) = n²</a:t>
            </a:r>
            <a:endParaRPr sz="1500">
              <a:solidFill>
                <a:srgbClr val="17171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>
                <a:solidFill>
                  <a:srgbClr val="17171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T(n) = 100n³-n² +3.5n - 17           T(n) = n</a:t>
            </a:r>
            <a:r>
              <a:rPr lang="en" sz="1500">
                <a:solidFill>
                  <a:srgbClr val="1717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³</a:t>
            </a:r>
            <a:endParaRPr sz="1500">
              <a:solidFill>
                <a:srgbClr val="1717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3" name="Google Shape;283;p47"/>
          <p:cNvCxnSpPr/>
          <p:nvPr/>
        </p:nvCxnSpPr>
        <p:spPr>
          <a:xfrm>
            <a:off x="1848450" y="1800225"/>
            <a:ext cx="3375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47"/>
          <p:cNvCxnSpPr/>
          <p:nvPr/>
        </p:nvCxnSpPr>
        <p:spPr>
          <a:xfrm>
            <a:off x="2756250" y="2193700"/>
            <a:ext cx="3375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290" name="Google Shape;29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075" y="1475247"/>
            <a:ext cx="5657850" cy="26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296" name="Google Shape;29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872" y="1414475"/>
            <a:ext cx="6522249" cy="3014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49"/>
          <p:cNvCxnSpPr/>
          <p:nvPr/>
        </p:nvCxnSpPr>
        <p:spPr>
          <a:xfrm>
            <a:off x="5368525" y="167165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8" name="Google Shape;298;p49"/>
          <p:cNvCxnSpPr/>
          <p:nvPr/>
        </p:nvCxnSpPr>
        <p:spPr>
          <a:xfrm>
            <a:off x="6372825" y="203300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9" name="Google Shape;299;p49"/>
          <p:cNvCxnSpPr/>
          <p:nvPr/>
        </p:nvCxnSpPr>
        <p:spPr>
          <a:xfrm>
            <a:off x="5223275" y="313375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0" name="Google Shape;300;p49"/>
          <p:cNvCxnSpPr/>
          <p:nvPr/>
        </p:nvCxnSpPr>
        <p:spPr>
          <a:xfrm>
            <a:off x="6372825" y="3495075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1" name="Google Shape;301;p49"/>
          <p:cNvSpPr txBox="1"/>
          <p:nvPr/>
        </p:nvSpPr>
        <p:spPr>
          <a:xfrm>
            <a:off x="6147800" y="143345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2" name="Google Shape;302;p49"/>
          <p:cNvSpPr txBox="1"/>
          <p:nvPr/>
        </p:nvSpPr>
        <p:spPr>
          <a:xfrm>
            <a:off x="7119950" y="179480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3" name="Google Shape;303;p49"/>
          <p:cNvSpPr txBox="1"/>
          <p:nvPr/>
        </p:nvSpPr>
        <p:spPr>
          <a:xfrm>
            <a:off x="6050775" y="289555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" name="Google Shape;304;p49"/>
          <p:cNvSpPr txBox="1"/>
          <p:nvPr/>
        </p:nvSpPr>
        <p:spPr>
          <a:xfrm>
            <a:off x="6983625" y="3256875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" name="Google Shape;305;p49"/>
          <p:cNvSpPr/>
          <p:nvPr/>
        </p:nvSpPr>
        <p:spPr>
          <a:xfrm>
            <a:off x="7538450" y="1494825"/>
            <a:ext cx="128700" cy="1221000"/>
          </a:xfrm>
          <a:prstGeom prst="rightBrace">
            <a:avLst>
              <a:gd name="adj1" fmla="val 50000"/>
              <a:gd name="adj2" fmla="val 5134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9"/>
          <p:cNvSpPr/>
          <p:nvPr/>
        </p:nvSpPr>
        <p:spPr>
          <a:xfrm>
            <a:off x="7833125" y="2981300"/>
            <a:ext cx="128700" cy="1221000"/>
          </a:xfrm>
          <a:prstGeom prst="rightBrace">
            <a:avLst>
              <a:gd name="adj1" fmla="val 50000"/>
              <a:gd name="adj2" fmla="val 5134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9"/>
          <p:cNvSpPr txBox="1"/>
          <p:nvPr/>
        </p:nvSpPr>
        <p:spPr>
          <a:xfrm>
            <a:off x="7833125" y="189100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N²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49"/>
          <p:cNvSpPr txBox="1"/>
          <p:nvPr/>
        </p:nvSpPr>
        <p:spPr>
          <a:xfrm>
            <a:off x="8049825" y="334550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N²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9" name="Google Shape;30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849" y="4428550"/>
            <a:ext cx="4162645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9"/>
          <p:cNvSpPr txBox="1"/>
          <p:nvPr/>
        </p:nvSpPr>
        <p:spPr>
          <a:xfrm>
            <a:off x="5368525" y="4290525"/>
            <a:ext cx="40827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>
                <a:solidFill>
                  <a:srgbClr val="3333CC"/>
                </a:solidFill>
              </a:rPr>
              <a:t>T(n) = n²</a:t>
            </a:r>
            <a:endParaRPr sz="3600" b="1">
              <a:solidFill>
                <a:srgbClr val="3333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1" name="Google Shape;311;p49"/>
          <p:cNvCxnSpPr/>
          <p:nvPr/>
        </p:nvCxnSpPr>
        <p:spPr>
          <a:xfrm>
            <a:off x="4764500" y="470680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17" name="Google Shape;3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525" y="1467800"/>
            <a:ext cx="4460674" cy="31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23" name="Google Shape;3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525" y="1467800"/>
            <a:ext cx="4460674" cy="3167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p51"/>
          <p:cNvCxnSpPr/>
          <p:nvPr/>
        </p:nvCxnSpPr>
        <p:spPr>
          <a:xfrm>
            <a:off x="6252600" y="184850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51"/>
          <p:cNvCxnSpPr/>
          <p:nvPr/>
        </p:nvCxnSpPr>
        <p:spPr>
          <a:xfrm>
            <a:off x="5738250" y="3254550"/>
            <a:ext cx="610800" cy="1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51"/>
          <p:cNvSpPr txBox="1"/>
          <p:nvPr/>
        </p:nvSpPr>
        <p:spPr>
          <a:xfrm>
            <a:off x="6935400" y="161030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51"/>
          <p:cNvSpPr txBox="1"/>
          <p:nvPr/>
        </p:nvSpPr>
        <p:spPr>
          <a:xfrm>
            <a:off x="6525225" y="301635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 log(N)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51"/>
          <p:cNvSpPr/>
          <p:nvPr/>
        </p:nvSpPr>
        <p:spPr>
          <a:xfrm>
            <a:off x="7602725" y="1610300"/>
            <a:ext cx="144000" cy="2472300"/>
          </a:xfrm>
          <a:prstGeom prst="rightBrace">
            <a:avLst>
              <a:gd name="adj1" fmla="val 50000"/>
              <a:gd name="adj2" fmla="val 5134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51"/>
          <p:cNvSpPr txBox="1"/>
          <p:nvPr/>
        </p:nvSpPr>
        <p:spPr>
          <a:xfrm>
            <a:off x="7746725" y="2600150"/>
            <a:ext cx="292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nter"/>
                <a:ea typeface="Inter"/>
                <a:cs typeface="Inter"/>
                <a:sym typeface="Inter"/>
              </a:rPr>
              <a:t>N log(N)</a:t>
            </a:r>
            <a:endParaRPr sz="20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51"/>
          <p:cNvSpPr txBox="1"/>
          <p:nvPr/>
        </p:nvSpPr>
        <p:spPr>
          <a:xfrm>
            <a:off x="2041425" y="4510600"/>
            <a:ext cx="6815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T(n) = nlog(n)                                </a:t>
            </a:r>
            <a:r>
              <a:rPr lang="en" sz="2000" b="1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log(N) é na base 2!!!!!</a:t>
            </a:r>
            <a:endParaRPr sz="2000" b="1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36" name="Google Shape;33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9" cy="3299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42" name="Google Shape;342;p53"/>
          <p:cNvPicPr preferRelativeResize="0"/>
          <p:nvPr/>
        </p:nvPicPr>
        <p:blipFill rotWithShape="1">
          <a:blip r:embed="rId3">
            <a:alphaModFix/>
          </a:blip>
          <a:srcRect r="66184"/>
          <a:stretch/>
        </p:blipFill>
        <p:spPr>
          <a:xfrm>
            <a:off x="2997400" y="1119175"/>
            <a:ext cx="2628299" cy="29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3"/>
          <p:cNvSpPr txBox="1"/>
          <p:nvPr/>
        </p:nvSpPr>
        <p:spPr>
          <a:xfrm>
            <a:off x="5447100" y="2219025"/>
            <a:ext cx="369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f(n)             Nosso algoritmo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4" name="Google Shape;344;p53"/>
          <p:cNvCxnSpPr/>
          <p:nvPr/>
        </p:nvCxnSpPr>
        <p:spPr>
          <a:xfrm>
            <a:off x="6059675" y="2427100"/>
            <a:ext cx="353700" cy="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5" name="Google Shape;345;p53"/>
          <p:cNvSpPr txBox="1"/>
          <p:nvPr/>
        </p:nvSpPr>
        <p:spPr>
          <a:xfrm>
            <a:off x="5447100" y="1754525"/>
            <a:ext cx="358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g(n)           Limitante superior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6" name="Google Shape;346;p53"/>
          <p:cNvCxnSpPr/>
          <p:nvPr/>
        </p:nvCxnSpPr>
        <p:spPr>
          <a:xfrm>
            <a:off x="5963225" y="1954475"/>
            <a:ext cx="353700" cy="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7" name="Google Shape;347;p53"/>
          <p:cNvCxnSpPr/>
          <p:nvPr/>
        </p:nvCxnSpPr>
        <p:spPr>
          <a:xfrm flipH="1">
            <a:off x="3455650" y="2427400"/>
            <a:ext cx="16200" cy="1253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8" name="Google Shape;348;p53"/>
          <p:cNvCxnSpPr/>
          <p:nvPr/>
        </p:nvCxnSpPr>
        <p:spPr>
          <a:xfrm rot="10800000">
            <a:off x="2218250" y="2764475"/>
            <a:ext cx="1205400" cy="402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9" name="Google Shape;349;p53"/>
          <p:cNvSpPr txBox="1"/>
          <p:nvPr/>
        </p:nvSpPr>
        <p:spPr>
          <a:xfrm>
            <a:off x="1671625" y="2427100"/>
            <a:ext cx="774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Limiar 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53"/>
          <p:cNvSpPr txBox="1"/>
          <p:nvPr/>
        </p:nvSpPr>
        <p:spPr>
          <a:xfrm>
            <a:off x="569700" y="4125750"/>
            <a:ext cx="8004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 partir desse limiar, a função g(n) sempre será maior.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>
            <a:spLocks noGrp="1"/>
          </p:cNvSpPr>
          <p:nvPr>
            <p:ph type="body" idx="1"/>
          </p:nvPr>
        </p:nvSpPr>
        <p:spPr>
          <a:xfrm>
            <a:off x="181125" y="1140000"/>
            <a:ext cx="59325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Análise de complexidade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Método experimental</a:t>
            </a:r>
            <a:endParaRPr sz="1400"/>
          </a:p>
          <a:p>
            <a:pPr marL="914400" lvl="1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/>
              <a:t>gprof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Modelo RAM</a:t>
            </a:r>
            <a:endParaRPr sz="1400"/>
          </a:p>
          <a:p>
            <a:pPr marL="914400" lvl="1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/>
              <a:t>gcov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Análise assintótica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Referências</a:t>
            </a:r>
            <a:endParaRPr sz="1400"/>
          </a:p>
        </p:txBody>
      </p:sp>
      <p:sp>
        <p:nvSpPr>
          <p:cNvPr id="204" name="Google Shape;204;p3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Agenda</a:t>
            </a:r>
            <a:endParaRPr sz="252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56" name="Google Shape;35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026" y="1550613"/>
            <a:ext cx="6545385" cy="30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288" y="4075099"/>
            <a:ext cx="7988502" cy="83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54"/>
          <p:cNvSpPr txBox="1"/>
          <p:nvPr/>
        </p:nvSpPr>
        <p:spPr>
          <a:xfrm>
            <a:off x="457200" y="1221575"/>
            <a:ext cx="8551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Exemplo: Busca linear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64" name="Google Shape;3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850" y="1017725"/>
            <a:ext cx="645868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70" name="Google Shape;37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1" cy="3082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assintótica</a:t>
            </a:r>
            <a:endParaRPr/>
          </a:p>
        </p:txBody>
      </p:sp>
      <p:pic>
        <p:nvPicPr>
          <p:cNvPr id="376" name="Google Shape;37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0125" y="1017725"/>
            <a:ext cx="53224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  <p:sp>
        <p:nvSpPr>
          <p:cNvPr id="382" name="Google Shape;382;p58"/>
          <p:cNvSpPr txBox="1">
            <a:spLocks noGrp="1"/>
          </p:cNvSpPr>
          <p:nvPr>
            <p:ph type="body" idx="3"/>
          </p:nvPr>
        </p:nvSpPr>
        <p:spPr>
          <a:xfrm>
            <a:off x="605325" y="1460775"/>
            <a:ext cx="6862500" cy="34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https://medium.com/nagoya-foundation/introdu%C3%A7%C3%A3o-%C3%A0-complexidade-de-algoritmos-4a9c237e4ecc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2.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https://www.treinaweb.com.br/blog/introducao-a-analise-de-algoritmos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3.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https://embarcados.com.br/desempenho-gnu-profiler-gprof/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4.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https://dev.to/feministech/analise-assintotica-1h58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5.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https://joaoarthurbm.github.io/eda/posts/analise-assintotica/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de complexidade</a:t>
            </a:r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body" idx="3"/>
          </p:nvPr>
        </p:nvSpPr>
        <p:spPr>
          <a:xfrm>
            <a:off x="457200" y="445025"/>
            <a:ext cx="6862500" cy="3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análise de algoritmos tem como função determinar os recursos necessários para executar um dado algoritmo.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É uma ferramenta útil para escolha e/ou desenvolvimento do melhor algoritmo a ser utilizado para resolver determinado problema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5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75" y="3186425"/>
            <a:ext cx="2452374" cy="77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7938" y="3279138"/>
            <a:ext cx="581025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25" y="3279150"/>
            <a:ext cx="2452374" cy="77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de complexidade</a:t>
            </a:r>
            <a:endParaRPr/>
          </a:p>
        </p:txBody>
      </p:sp>
      <p:sp>
        <p:nvSpPr>
          <p:cNvPr id="219" name="Google Shape;219;p38"/>
          <p:cNvSpPr txBox="1">
            <a:spLocks noGrp="1"/>
          </p:cNvSpPr>
          <p:nvPr>
            <p:ph type="body" idx="3"/>
          </p:nvPr>
        </p:nvSpPr>
        <p:spPr>
          <a:xfrm>
            <a:off x="457200" y="1457050"/>
            <a:ext cx="81261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 dirty="0"/>
              <a:t>Podemos dizer que o melhor algoritmo para resolver um problema é aquele que possui a menor complexidade de tempo e espaço. Em outras palavras, é o algoritmo que, conforme a entrada cresce tendendo ao infinito, apresenta a menor variação de tempo e memória utilizada para terminar.</a:t>
            </a:r>
            <a:endParaRPr sz="1500" dirty="0"/>
          </a:p>
        </p:txBody>
      </p:sp>
      <p:pic>
        <p:nvPicPr>
          <p:cNvPr id="220" name="Google Shape;22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2125" y="2571750"/>
            <a:ext cx="2395551" cy="23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 experimental</a:t>
            </a:r>
            <a:endParaRPr/>
          </a:p>
        </p:txBody>
      </p:sp>
      <p:sp>
        <p:nvSpPr>
          <p:cNvPr id="226" name="Google Shape;226;p39"/>
          <p:cNvSpPr txBox="1">
            <a:spLocks noGrp="1"/>
          </p:cNvSpPr>
          <p:nvPr>
            <p:ph type="body" idx="1"/>
          </p:nvPr>
        </p:nvSpPr>
        <p:spPr>
          <a:xfrm>
            <a:off x="457200" y="1017725"/>
            <a:ext cx="6862500" cy="3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749300" lvl="0" indent="-326571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1543"/>
              <a:buFont typeface="Arial"/>
              <a:buChar char="●"/>
            </a:pPr>
            <a:r>
              <a:rPr lang="en" sz="1542" dirty="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Testar programas de terceiros</a:t>
            </a:r>
            <a:endParaRPr sz="1542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749300" lvl="0" indent="-32657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43"/>
              <a:buFont typeface="Arial"/>
              <a:buChar char="●"/>
            </a:pPr>
            <a:r>
              <a:rPr lang="en" sz="1542" dirty="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Varia de máquina para máquina</a:t>
            </a:r>
            <a:endParaRPr sz="1542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749300" lvl="0" indent="-32657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43"/>
              <a:buFont typeface="Arial"/>
              <a:buChar char="●"/>
            </a:pPr>
            <a:r>
              <a:rPr lang="en" sz="1542" dirty="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Estuda o tempo que cada código leva para ser executado</a:t>
            </a:r>
            <a:endParaRPr sz="1542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None/>
            </a:pPr>
            <a:endParaRPr sz="1542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en" sz="1542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Portanto </a:t>
            </a:r>
            <a:r>
              <a:rPr lang="en" sz="1542" dirty="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esse não é o método mais indicado. É necessário levar em consideração algumas variáveis na hora de comparar algoritmos experimentalmente: máquina, compiladores, sistemas e entradas problemáticas</a:t>
            </a:r>
            <a:endParaRPr sz="1542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500" dirty="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gprof</a:t>
            </a:r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body" idx="1"/>
          </p:nvPr>
        </p:nvSpPr>
        <p:spPr>
          <a:xfrm>
            <a:off x="457200" y="1216525"/>
            <a:ext cx="7997400" cy="20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77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55768"/>
              <a:buFont typeface="Arial"/>
              <a:buNone/>
            </a:pPr>
            <a:r>
              <a:rPr lang="en" sz="1972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Uso de profilers para analisar o tempo consumido para rodar cada função de um código.</a:t>
            </a:r>
            <a:endParaRPr sz="1972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55768"/>
              <a:buFont typeface="Arial"/>
              <a:buNone/>
            </a:pPr>
            <a:r>
              <a:rPr lang="en" sz="1972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Profilers ou um profiler é uma ferramenta que possibilita a coleta de dados e exibição de informação sobre o código compilado/executado. O gprof faz parte da GNU Binary Utility (binutils). </a:t>
            </a:r>
            <a:endParaRPr sz="1972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33" name="Google Shape;233;p40"/>
          <p:cNvSpPr txBox="1"/>
          <p:nvPr/>
        </p:nvSpPr>
        <p:spPr>
          <a:xfrm>
            <a:off x="457200" y="2652125"/>
            <a:ext cx="42114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		Windows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1) Abrir o diretório do programa no terminal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2) Execute os seguintes comandos: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g++ –g –pg –o main.exe main.cpp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main.exe gprof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main.exe &gt; log.txt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-g -&gt; Gerar código com símbolos de debug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-pg -&gt; Profiling das infos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-o -&gt; Especificar forma/nome do arquivo de saída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4" name="Google Shape;234;p40"/>
          <p:cNvSpPr txBox="1"/>
          <p:nvPr/>
        </p:nvSpPr>
        <p:spPr>
          <a:xfrm>
            <a:off x="4668600" y="2652125"/>
            <a:ext cx="43647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			Linux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1) Abrir o diretório do programa no terminal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2) Execute os seguintes commandos: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g++ –g –pg –o main.out main.cpp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./main.out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gprof main.out &gt; log.txt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gprof</a:t>
            </a:r>
            <a:endParaRPr/>
          </a:p>
        </p:txBody>
      </p:sp>
      <p:sp>
        <p:nvSpPr>
          <p:cNvPr id="240" name="Google Shape;240;p41"/>
          <p:cNvSpPr txBox="1">
            <a:spLocks noGrp="1"/>
          </p:cNvSpPr>
          <p:nvPr>
            <p:ph type="body" idx="3"/>
          </p:nvPr>
        </p:nvSpPr>
        <p:spPr>
          <a:xfrm>
            <a:off x="457188" y="894675"/>
            <a:ext cx="8229600" cy="28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Flat profile:</a:t>
            </a:r>
            <a:r>
              <a:rPr lang="en" sz="15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Mostra quanto tempo foi gasto em cada função, quais funções foram chamadas e quantas vezes</a:t>
            </a:r>
            <a:endParaRPr sz="15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135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8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241" name="Google Shape;2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375" y="2644963"/>
            <a:ext cx="5991225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gprof</a:t>
            </a:r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body" idx="3"/>
          </p:nvPr>
        </p:nvSpPr>
        <p:spPr>
          <a:xfrm>
            <a:off x="457200" y="776625"/>
            <a:ext cx="8551200" cy="15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5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800"/>
              </a:spcBef>
              <a:spcAft>
                <a:spcPts val="1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Call graph:</a:t>
            </a:r>
            <a:r>
              <a:rPr lang="en" sz="15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Mostra, para cada função, quais funções a chamaram, e quais funções ela chamou, e a percentagem de tempo gasta em cada uma dessas chamadas.</a:t>
            </a:r>
            <a:endParaRPr sz="1500"/>
          </a:p>
        </p:txBody>
      </p:sp>
      <p:pic>
        <p:nvPicPr>
          <p:cNvPr id="248" name="Google Shape;2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075" y="2104300"/>
            <a:ext cx="4534549" cy="28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RAM</a:t>
            </a:r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-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Faz o estudo teórico de cada linha de código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-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Cada comando tem um “custo”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5" name="Google Shape;255;p43"/>
          <p:cNvGraphicFramePr/>
          <p:nvPr/>
        </p:nvGraphicFramePr>
        <p:xfrm>
          <a:off x="1224250" y="212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{FB6BE0DC-C733-46C0-95E2-7BC95F004730}</a:tableStyleId>
              </a:tblPr>
              <a:tblGrid>
                <a:gridCol w="323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</a:rPr>
                        <a:t>Operações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</a:rPr>
                        <a:t>Custo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Atribuição: =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Aritméticas: +,-,*,/,%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Leitura/escrita: cin, cout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Comparação: ==, !=, &lt;. &gt;, &lt;=, &gt;=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Lógicas: &amp;&amp;, ||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Acesso à memória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3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Incremento: i++, ++i,i--, --i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3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lus Light">
  <a:themeElements>
    <a:clrScheme name="Simple Light">
      <a:dk1>
        <a:srgbClr val="000000"/>
      </a:dk1>
      <a:lt1>
        <a:srgbClr val="FFFFFF"/>
      </a:lt1>
      <a:dk2>
        <a:srgbClr val="636B61"/>
      </a:dk2>
      <a:lt2>
        <a:srgbClr val="EEF2F5"/>
      </a:lt2>
      <a:accent1>
        <a:srgbClr val="0254DB"/>
      </a:accent1>
      <a:accent2>
        <a:srgbClr val="B5D6B2"/>
      </a:accent2>
      <a:accent3>
        <a:srgbClr val="F8B484"/>
      </a:accent3>
      <a:accent4>
        <a:srgbClr val="A54657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974</Words>
  <Application>Microsoft Office PowerPoint</Application>
  <PresentationFormat>Apresentação na tela (16:9)</PresentationFormat>
  <Paragraphs>136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24</vt:i4>
      </vt:variant>
    </vt:vector>
  </HeadingPairs>
  <TitlesOfParts>
    <vt:vector size="32" baseType="lpstr">
      <vt:lpstr>Arial</vt:lpstr>
      <vt:lpstr>Calibri</vt:lpstr>
      <vt:lpstr>Hanken Grotesk</vt:lpstr>
      <vt:lpstr>Hanken Grotesk SemiBold</vt:lpstr>
      <vt:lpstr>Roboto</vt:lpstr>
      <vt:lpstr>Inter</vt:lpstr>
      <vt:lpstr>Simple Light</vt:lpstr>
      <vt:lpstr>Plus Light</vt:lpstr>
      <vt:lpstr>Algoritmos e Estruturas de dados III</vt:lpstr>
      <vt:lpstr>Agenda</vt:lpstr>
      <vt:lpstr>Análise de complexidade</vt:lpstr>
      <vt:lpstr>Análise de complexidade</vt:lpstr>
      <vt:lpstr>Método experimental</vt:lpstr>
      <vt:lpstr>gprof</vt:lpstr>
      <vt:lpstr>gprof</vt:lpstr>
      <vt:lpstr>gprof</vt:lpstr>
      <vt:lpstr>Modelo RAM</vt:lpstr>
      <vt:lpstr>Modele RAM</vt:lpstr>
      <vt:lpstr>gcov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Análise assintótica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e Estruturas de dados III</dc:title>
  <cp:lastModifiedBy>Gabriel Magalhães Reis</cp:lastModifiedBy>
  <cp:revision>1</cp:revision>
  <dcterms:modified xsi:type="dcterms:W3CDTF">2023-08-09T23:32:03Z</dcterms:modified>
</cp:coreProperties>
</file>